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0287000" cy="10287000"/>
  <p:notesSz cx="6858000" cy="9144000"/>
  <p:embeddedFontLst>
    <p:embeddedFont>
      <p:font typeface="Balmy" charset="1" panose="00000000000000000000"/>
      <p:regular r:id="rId21"/>
    </p:embeddedFont>
    <p:embeddedFont>
      <p:font typeface="Roboto" charset="1" panose="02000000000000000000"/>
      <p:regular r:id="rId22"/>
    </p:embeddedFont>
    <p:embeddedFont>
      <p:font typeface="Holiday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8F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3172" y="5008073"/>
            <a:ext cx="8840655" cy="8822903"/>
          </a:xfrm>
          <a:custGeom>
            <a:avLst/>
            <a:gdLst/>
            <a:ahLst/>
            <a:cxnLst/>
            <a:rect r="r" b="b" t="t" l="l"/>
            <a:pathLst>
              <a:path h="8822903" w="8840655">
                <a:moveTo>
                  <a:pt x="0" y="0"/>
                </a:moveTo>
                <a:lnTo>
                  <a:pt x="8840656" y="0"/>
                </a:lnTo>
                <a:lnTo>
                  <a:pt x="8840656" y="8822902"/>
                </a:lnTo>
                <a:lnTo>
                  <a:pt x="0" y="8822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3414" y="3966189"/>
            <a:ext cx="8229600" cy="7920990"/>
          </a:xfrm>
          <a:custGeom>
            <a:avLst/>
            <a:gdLst/>
            <a:ahLst/>
            <a:cxnLst/>
            <a:rect r="r" b="b" t="t" l="l"/>
            <a:pathLst>
              <a:path h="7920990" w="8229600">
                <a:moveTo>
                  <a:pt x="0" y="0"/>
                </a:moveTo>
                <a:lnTo>
                  <a:pt x="8229600" y="0"/>
                </a:lnTo>
                <a:lnTo>
                  <a:pt x="8229600" y="7920990"/>
                </a:lnTo>
                <a:lnTo>
                  <a:pt x="0" y="7920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31082" y="-472816"/>
            <a:ext cx="2910351" cy="2855782"/>
          </a:xfrm>
          <a:custGeom>
            <a:avLst/>
            <a:gdLst/>
            <a:ahLst/>
            <a:cxnLst/>
            <a:rect r="r" b="b" t="t" l="l"/>
            <a:pathLst>
              <a:path h="2855782" w="2910351">
                <a:moveTo>
                  <a:pt x="0" y="0"/>
                </a:moveTo>
                <a:lnTo>
                  <a:pt x="2910352" y="0"/>
                </a:lnTo>
                <a:lnTo>
                  <a:pt x="2910352" y="2855782"/>
                </a:lnTo>
                <a:lnTo>
                  <a:pt x="0" y="2855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400000">
            <a:off x="-521307" y="7483182"/>
            <a:ext cx="3618074" cy="3550235"/>
          </a:xfrm>
          <a:custGeom>
            <a:avLst/>
            <a:gdLst/>
            <a:ahLst/>
            <a:cxnLst/>
            <a:rect r="r" b="b" t="t" l="l"/>
            <a:pathLst>
              <a:path h="3550235" w="3618074">
                <a:moveTo>
                  <a:pt x="3618074" y="0"/>
                </a:moveTo>
                <a:lnTo>
                  <a:pt x="0" y="0"/>
                </a:lnTo>
                <a:lnTo>
                  <a:pt x="0" y="3550236"/>
                </a:lnTo>
                <a:lnTo>
                  <a:pt x="3618074" y="3550236"/>
                </a:lnTo>
                <a:lnTo>
                  <a:pt x="361807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76303" y="2736080"/>
            <a:ext cx="2584398" cy="2558554"/>
          </a:xfrm>
          <a:custGeom>
            <a:avLst/>
            <a:gdLst/>
            <a:ahLst/>
            <a:cxnLst/>
            <a:rect r="r" b="b" t="t" l="l"/>
            <a:pathLst>
              <a:path h="2558554" w="2584398">
                <a:moveTo>
                  <a:pt x="0" y="0"/>
                </a:moveTo>
                <a:lnTo>
                  <a:pt x="2584398" y="0"/>
                </a:lnTo>
                <a:lnTo>
                  <a:pt x="2584398" y="2558554"/>
                </a:lnTo>
                <a:lnTo>
                  <a:pt x="0" y="2558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780542" y="4015357"/>
            <a:ext cx="496530" cy="49653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C8F0A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896995" y="4160573"/>
            <a:ext cx="263624" cy="327298"/>
          </a:xfrm>
          <a:custGeom>
            <a:avLst/>
            <a:gdLst/>
            <a:ahLst/>
            <a:cxnLst/>
            <a:rect r="r" b="b" t="t" l="l"/>
            <a:pathLst>
              <a:path h="327298" w="263624">
                <a:moveTo>
                  <a:pt x="0" y="0"/>
                </a:moveTo>
                <a:lnTo>
                  <a:pt x="263623" y="0"/>
                </a:lnTo>
                <a:lnTo>
                  <a:pt x="263623" y="327298"/>
                </a:lnTo>
                <a:lnTo>
                  <a:pt x="0" y="3272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163600">
            <a:off x="-992460" y="3584457"/>
            <a:ext cx="2295970" cy="2310410"/>
          </a:xfrm>
          <a:custGeom>
            <a:avLst/>
            <a:gdLst/>
            <a:ahLst/>
            <a:cxnLst/>
            <a:rect r="r" b="b" t="t" l="l"/>
            <a:pathLst>
              <a:path h="2310410" w="2295970">
                <a:moveTo>
                  <a:pt x="0" y="0"/>
                </a:moveTo>
                <a:lnTo>
                  <a:pt x="2295970" y="0"/>
                </a:lnTo>
                <a:lnTo>
                  <a:pt x="2295970" y="2310410"/>
                </a:lnTo>
                <a:lnTo>
                  <a:pt x="0" y="23104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681032">
            <a:off x="7735079" y="8930588"/>
            <a:ext cx="2695869" cy="2712825"/>
          </a:xfrm>
          <a:custGeom>
            <a:avLst/>
            <a:gdLst/>
            <a:ahLst/>
            <a:cxnLst/>
            <a:rect r="r" b="b" t="t" l="l"/>
            <a:pathLst>
              <a:path h="2712825" w="2695869">
                <a:moveTo>
                  <a:pt x="0" y="0"/>
                </a:moveTo>
                <a:lnTo>
                  <a:pt x="2695870" y="0"/>
                </a:lnTo>
                <a:lnTo>
                  <a:pt x="2695870" y="2712824"/>
                </a:lnTo>
                <a:lnTo>
                  <a:pt x="0" y="27128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6473208">
            <a:off x="2761100" y="-1356052"/>
            <a:ext cx="2103862" cy="2117093"/>
          </a:xfrm>
          <a:custGeom>
            <a:avLst/>
            <a:gdLst/>
            <a:ahLst/>
            <a:cxnLst/>
            <a:rect r="r" b="b" t="t" l="l"/>
            <a:pathLst>
              <a:path h="2117093" w="2103862">
                <a:moveTo>
                  <a:pt x="0" y="0"/>
                </a:moveTo>
                <a:lnTo>
                  <a:pt x="2103861" y="0"/>
                </a:lnTo>
                <a:lnTo>
                  <a:pt x="2103861" y="2117093"/>
                </a:lnTo>
                <a:lnTo>
                  <a:pt x="0" y="21170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650479"/>
            <a:ext cx="8229600" cy="1559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87"/>
              </a:lnSpc>
            </a:pPr>
            <a:r>
              <a:rPr lang="en-US" sz="10413">
                <a:solidFill>
                  <a:srgbClr val="FFFFFF"/>
                </a:solidFill>
                <a:latin typeface="Balmy"/>
                <a:ea typeface="Balmy"/>
                <a:cs typeface="Balmy"/>
                <a:sym typeface="Balmy"/>
              </a:rPr>
              <a:t>Pizza Time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3837" y="2865786"/>
            <a:ext cx="8229600" cy="635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</a:pPr>
            <a:r>
              <a:rPr lang="en-US" sz="33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PIZZA SALES PROJECT</a:t>
            </a:r>
          </a:p>
        </p:txBody>
      </p:sp>
      <p:sp>
        <p:nvSpPr>
          <p:cNvPr name="TextBox 15" id="15"/>
          <p:cNvSpPr txBox="true"/>
          <p:nvPr/>
        </p:nvSpPr>
        <p:spPr>
          <a:xfrm rot="626152">
            <a:off x="7767113" y="4000312"/>
            <a:ext cx="1988977" cy="1050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4043">
                <a:solidFill>
                  <a:srgbClr val="427D07"/>
                </a:solidFill>
                <a:latin typeface="Balmy"/>
                <a:ea typeface="Balmy"/>
                <a:cs typeface="Balmy"/>
                <a:sym typeface="Balmy"/>
              </a:rPr>
              <a:t>UP TO</a:t>
            </a:r>
          </a:p>
          <a:p>
            <a:pPr algn="ctr">
              <a:lnSpc>
                <a:spcPts val="4083"/>
              </a:lnSpc>
            </a:pPr>
            <a:r>
              <a:rPr lang="en-US" sz="4043">
                <a:solidFill>
                  <a:srgbClr val="427D07"/>
                </a:solidFill>
                <a:latin typeface="Balmy"/>
                <a:ea typeface="Balmy"/>
                <a:cs typeface="Balmy"/>
                <a:sym typeface="Balmy"/>
              </a:rPr>
              <a:t>40%</a:t>
            </a:r>
          </a:p>
        </p:txBody>
      </p:sp>
      <p:sp>
        <p:nvSpPr>
          <p:cNvPr name="TextBox 16" id="16"/>
          <p:cNvSpPr txBox="true"/>
          <p:nvPr/>
        </p:nvSpPr>
        <p:spPr>
          <a:xfrm rot="626152">
            <a:off x="7928086" y="3315163"/>
            <a:ext cx="1988977" cy="47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8"/>
              </a:lnSpc>
            </a:pPr>
            <a:r>
              <a:rPr lang="en-US" sz="3185">
                <a:solidFill>
                  <a:srgbClr val="427D07"/>
                </a:solidFill>
                <a:latin typeface="Holiday"/>
                <a:ea typeface="Holiday"/>
                <a:cs typeface="Holiday"/>
                <a:sym typeface="Holiday"/>
              </a:rPr>
              <a:t>Cashback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8F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5021" y="2635544"/>
            <a:ext cx="6356958" cy="3273833"/>
          </a:xfrm>
          <a:custGeom>
            <a:avLst/>
            <a:gdLst/>
            <a:ahLst/>
            <a:cxnLst/>
            <a:rect r="r" b="b" t="t" l="l"/>
            <a:pathLst>
              <a:path h="3273833" w="6356958">
                <a:moveTo>
                  <a:pt x="0" y="0"/>
                </a:moveTo>
                <a:lnTo>
                  <a:pt x="6356958" y="0"/>
                </a:lnTo>
                <a:lnTo>
                  <a:pt x="6356958" y="3273834"/>
                </a:lnTo>
                <a:lnTo>
                  <a:pt x="0" y="3273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70215" y="6428008"/>
            <a:ext cx="5146569" cy="3165626"/>
          </a:xfrm>
          <a:custGeom>
            <a:avLst/>
            <a:gdLst/>
            <a:ahLst/>
            <a:cxnLst/>
            <a:rect r="r" b="b" t="t" l="l"/>
            <a:pathLst>
              <a:path h="3165626" w="5146569">
                <a:moveTo>
                  <a:pt x="0" y="0"/>
                </a:moveTo>
                <a:lnTo>
                  <a:pt x="5146570" y="0"/>
                </a:lnTo>
                <a:lnTo>
                  <a:pt x="5146570" y="3165626"/>
                </a:lnTo>
                <a:lnTo>
                  <a:pt x="0" y="3165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15059"/>
            <a:ext cx="10287000" cy="1050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3"/>
              </a:lnSpc>
              <a:spcBef>
                <a:spcPct val="0"/>
              </a:spcBef>
            </a:pPr>
            <a:r>
              <a:rPr lang="en-US" sz="4043">
                <a:solidFill>
                  <a:srgbClr val="000000"/>
                </a:solidFill>
                <a:latin typeface="Balmy"/>
                <a:ea typeface="Balmy"/>
                <a:cs typeface="Balmy"/>
                <a:sym typeface="Balmy"/>
              </a:rPr>
              <a:t># </a:t>
            </a:r>
            <a:r>
              <a:rPr lang="en-US" sz="4043">
                <a:solidFill>
                  <a:srgbClr val="000000"/>
                </a:solidFill>
                <a:latin typeface="Balmy"/>
                <a:ea typeface="Balmy"/>
                <a:cs typeface="Balmy"/>
                <a:sym typeface="Balmy"/>
              </a:rPr>
              <a:t>JOIN RELEVANT TABLES TO FIND THE CATEGORY-WISE DISTRIBUTION OF PIZZAS.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8F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2542" y="2836077"/>
            <a:ext cx="6356958" cy="2447429"/>
          </a:xfrm>
          <a:custGeom>
            <a:avLst/>
            <a:gdLst/>
            <a:ahLst/>
            <a:cxnLst/>
            <a:rect r="r" b="b" t="t" l="l"/>
            <a:pathLst>
              <a:path h="2447429" w="6356958">
                <a:moveTo>
                  <a:pt x="0" y="0"/>
                </a:moveTo>
                <a:lnTo>
                  <a:pt x="6356959" y="0"/>
                </a:lnTo>
                <a:lnTo>
                  <a:pt x="6356959" y="2447428"/>
                </a:lnTo>
                <a:lnTo>
                  <a:pt x="0" y="2447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4758" y="7011709"/>
            <a:ext cx="5217484" cy="1673193"/>
          </a:xfrm>
          <a:custGeom>
            <a:avLst/>
            <a:gdLst/>
            <a:ahLst/>
            <a:cxnLst/>
            <a:rect r="r" b="b" t="t" l="l"/>
            <a:pathLst>
              <a:path h="1673193" w="5217484">
                <a:moveTo>
                  <a:pt x="0" y="0"/>
                </a:moveTo>
                <a:lnTo>
                  <a:pt x="5217484" y="0"/>
                </a:lnTo>
                <a:lnTo>
                  <a:pt x="5217484" y="1673193"/>
                </a:lnTo>
                <a:lnTo>
                  <a:pt x="0" y="167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88839"/>
            <a:ext cx="10287000" cy="156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3"/>
              </a:lnSpc>
              <a:spcBef>
                <a:spcPct val="0"/>
              </a:spcBef>
            </a:pPr>
            <a:r>
              <a:rPr lang="en-US" sz="4043">
                <a:solidFill>
                  <a:srgbClr val="000000"/>
                </a:solidFill>
                <a:latin typeface="Balmy"/>
                <a:ea typeface="Balmy"/>
                <a:cs typeface="Balmy"/>
                <a:sym typeface="Balmy"/>
              </a:rPr>
              <a:t>GROUP THE ORDERS BY DATE AND CALCULATE THE AVERAGE NUMBER OF PIZZAS ORDERED PER DAY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8F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5021" y="2779198"/>
            <a:ext cx="6356958" cy="3313564"/>
          </a:xfrm>
          <a:custGeom>
            <a:avLst/>
            <a:gdLst/>
            <a:ahLst/>
            <a:cxnLst/>
            <a:rect r="r" b="b" t="t" l="l"/>
            <a:pathLst>
              <a:path h="3313564" w="6356958">
                <a:moveTo>
                  <a:pt x="0" y="0"/>
                </a:moveTo>
                <a:lnTo>
                  <a:pt x="6356958" y="0"/>
                </a:lnTo>
                <a:lnTo>
                  <a:pt x="6356958" y="3313564"/>
                </a:lnTo>
                <a:lnTo>
                  <a:pt x="0" y="3313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49427" y="7280131"/>
            <a:ext cx="5461466" cy="1978169"/>
          </a:xfrm>
          <a:custGeom>
            <a:avLst/>
            <a:gdLst/>
            <a:ahLst/>
            <a:cxnLst/>
            <a:rect r="r" b="b" t="t" l="l"/>
            <a:pathLst>
              <a:path h="1978169" w="5461466">
                <a:moveTo>
                  <a:pt x="0" y="0"/>
                </a:moveTo>
                <a:lnTo>
                  <a:pt x="5461466" y="0"/>
                </a:lnTo>
                <a:lnTo>
                  <a:pt x="5461466" y="1978169"/>
                </a:lnTo>
                <a:lnTo>
                  <a:pt x="0" y="1978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41771"/>
            <a:ext cx="10287000" cy="1050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3"/>
              </a:lnSpc>
              <a:spcBef>
                <a:spcPct val="0"/>
              </a:spcBef>
            </a:pPr>
            <a:r>
              <a:rPr lang="en-US" sz="4043">
                <a:solidFill>
                  <a:srgbClr val="000000"/>
                </a:solidFill>
                <a:latin typeface="Balmy"/>
                <a:ea typeface="Balmy"/>
                <a:cs typeface="Balmy"/>
                <a:sym typeface="Balmy"/>
              </a:rPr>
              <a:t> DETERMINE THE TOP 3 MOST ORDERED PIZZA TYPES BASED ON REVENUE.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8F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1681" y="1878683"/>
            <a:ext cx="6356958" cy="4600848"/>
          </a:xfrm>
          <a:custGeom>
            <a:avLst/>
            <a:gdLst/>
            <a:ahLst/>
            <a:cxnLst/>
            <a:rect r="r" b="b" t="t" l="l"/>
            <a:pathLst>
              <a:path h="4600848" w="6356958">
                <a:moveTo>
                  <a:pt x="0" y="0"/>
                </a:moveTo>
                <a:lnTo>
                  <a:pt x="6356958" y="0"/>
                </a:lnTo>
                <a:lnTo>
                  <a:pt x="6356958" y="4600848"/>
                </a:lnTo>
                <a:lnTo>
                  <a:pt x="0" y="4600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6924" y="6908156"/>
            <a:ext cx="5053152" cy="3188040"/>
          </a:xfrm>
          <a:custGeom>
            <a:avLst/>
            <a:gdLst/>
            <a:ahLst/>
            <a:cxnLst/>
            <a:rect r="r" b="b" t="t" l="l"/>
            <a:pathLst>
              <a:path h="3188040" w="5053152">
                <a:moveTo>
                  <a:pt x="0" y="0"/>
                </a:moveTo>
                <a:lnTo>
                  <a:pt x="5053152" y="0"/>
                </a:lnTo>
                <a:lnTo>
                  <a:pt x="5053152" y="3188041"/>
                </a:lnTo>
                <a:lnTo>
                  <a:pt x="0" y="3188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98545"/>
            <a:ext cx="10287000" cy="1050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3"/>
              </a:lnSpc>
              <a:spcBef>
                <a:spcPct val="0"/>
              </a:spcBef>
            </a:pPr>
            <a:r>
              <a:rPr lang="en-US" sz="4043">
                <a:solidFill>
                  <a:srgbClr val="000000"/>
                </a:solidFill>
                <a:latin typeface="Balmy"/>
                <a:ea typeface="Balmy"/>
                <a:cs typeface="Balmy"/>
                <a:sym typeface="Balmy"/>
              </a:rPr>
              <a:t># </a:t>
            </a:r>
            <a:r>
              <a:rPr lang="en-US" sz="4043">
                <a:solidFill>
                  <a:srgbClr val="000000"/>
                </a:solidFill>
                <a:latin typeface="Balmy"/>
                <a:ea typeface="Balmy"/>
                <a:cs typeface="Balmy"/>
                <a:sym typeface="Balmy"/>
              </a:rPr>
              <a:t>CALCULATE THE PERCENTAGE CONTRIBUTION OF EACH PIZZA TYPE TO TOTAL REVENUE.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8F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6918" y="1814043"/>
            <a:ext cx="6356958" cy="3329457"/>
          </a:xfrm>
          <a:custGeom>
            <a:avLst/>
            <a:gdLst/>
            <a:ahLst/>
            <a:cxnLst/>
            <a:rect r="r" b="b" t="t" l="l"/>
            <a:pathLst>
              <a:path h="3329457" w="6356958">
                <a:moveTo>
                  <a:pt x="0" y="0"/>
                </a:moveTo>
                <a:lnTo>
                  <a:pt x="6356958" y="0"/>
                </a:lnTo>
                <a:lnTo>
                  <a:pt x="6356958" y="3329457"/>
                </a:lnTo>
                <a:lnTo>
                  <a:pt x="0" y="3329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45601" y="5691316"/>
            <a:ext cx="3779591" cy="4150340"/>
          </a:xfrm>
          <a:custGeom>
            <a:avLst/>
            <a:gdLst/>
            <a:ahLst/>
            <a:cxnLst/>
            <a:rect r="r" b="b" t="t" l="l"/>
            <a:pathLst>
              <a:path h="4150340" w="3779591">
                <a:moveTo>
                  <a:pt x="0" y="0"/>
                </a:moveTo>
                <a:lnTo>
                  <a:pt x="3779591" y="0"/>
                </a:lnTo>
                <a:lnTo>
                  <a:pt x="3779591" y="4150340"/>
                </a:lnTo>
                <a:lnTo>
                  <a:pt x="0" y="4150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943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41771"/>
            <a:ext cx="10287000" cy="1050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3"/>
              </a:lnSpc>
              <a:spcBef>
                <a:spcPct val="0"/>
              </a:spcBef>
            </a:pPr>
            <a:r>
              <a:rPr lang="en-US" sz="4043">
                <a:solidFill>
                  <a:srgbClr val="000000"/>
                </a:solidFill>
                <a:latin typeface="Balmy"/>
                <a:ea typeface="Balmy"/>
                <a:cs typeface="Balmy"/>
                <a:sym typeface="Balmy"/>
              </a:rPr>
              <a:t># </a:t>
            </a:r>
            <a:r>
              <a:rPr lang="en-US" sz="4043">
                <a:solidFill>
                  <a:srgbClr val="000000"/>
                </a:solidFill>
                <a:latin typeface="Balmy"/>
                <a:ea typeface="Balmy"/>
                <a:cs typeface="Balmy"/>
                <a:sym typeface="Balmy"/>
              </a:rPr>
              <a:t>ANALYZE THE CUMULATIVE REVENUE GENERATED OVER TIME.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8F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45172" y="2310321"/>
            <a:ext cx="6356958" cy="3297672"/>
          </a:xfrm>
          <a:custGeom>
            <a:avLst/>
            <a:gdLst/>
            <a:ahLst/>
            <a:cxnLst/>
            <a:rect r="r" b="b" t="t" l="l"/>
            <a:pathLst>
              <a:path h="3297672" w="6356958">
                <a:moveTo>
                  <a:pt x="0" y="0"/>
                </a:moveTo>
                <a:lnTo>
                  <a:pt x="6356958" y="0"/>
                </a:lnTo>
                <a:lnTo>
                  <a:pt x="6356958" y="3297672"/>
                </a:lnTo>
                <a:lnTo>
                  <a:pt x="0" y="3297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11996" y="5856919"/>
            <a:ext cx="5623309" cy="4261611"/>
          </a:xfrm>
          <a:custGeom>
            <a:avLst/>
            <a:gdLst/>
            <a:ahLst/>
            <a:cxnLst/>
            <a:rect r="r" b="b" t="t" l="l"/>
            <a:pathLst>
              <a:path h="4261611" w="5623309">
                <a:moveTo>
                  <a:pt x="0" y="0"/>
                </a:moveTo>
                <a:lnTo>
                  <a:pt x="5623309" y="0"/>
                </a:lnTo>
                <a:lnTo>
                  <a:pt x="5623309" y="4261611"/>
                </a:lnTo>
                <a:lnTo>
                  <a:pt x="0" y="4261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96986"/>
            <a:ext cx="10287000" cy="156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3"/>
              </a:lnSpc>
              <a:spcBef>
                <a:spcPct val="0"/>
              </a:spcBef>
            </a:pPr>
            <a:r>
              <a:rPr lang="en-US" sz="4043">
                <a:solidFill>
                  <a:srgbClr val="000000"/>
                </a:solidFill>
                <a:latin typeface="Balmy"/>
                <a:ea typeface="Balmy"/>
                <a:cs typeface="Balmy"/>
                <a:sym typeface="Balmy"/>
              </a:rPr>
              <a:t>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5C8F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7371" y="438819"/>
            <a:ext cx="9312258" cy="910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  <a:spcBef>
                <a:spcPct val="0"/>
              </a:spcBef>
            </a:pPr>
            <a:r>
              <a:rPr lang="en-US" sz="4209">
                <a:solidFill>
                  <a:srgbClr val="284A01"/>
                </a:solidFill>
                <a:latin typeface="Balmy"/>
                <a:ea typeface="Balmy"/>
                <a:cs typeface="Balmy"/>
                <a:sym typeface="Balmy"/>
              </a:rPr>
              <a:t>"HELLO, MY NAME IS MUHAMMAD AHMAD ALI. IN THIS PROJECT, I UTILIZED SQL QUERIES TO ANALYZE PIZZA SALES DATA. THE GOAL WAS TO ANSWER BUSINESS-RELATED QUESTIONS SUCH AS IDENTIFYING BEST-SELLING PIZZAS, DETERMINING PEAK SALES PERIODS, AND CALCULATING MONTHLY REVENUE. I APPLIED SQL TECHNIQUES INCLUDING JOINS, GROUP BY, AND AGGREGATE FUNCTIONS. THIS PROJECT HELPED ME GAIN HANDS-ON EXPERIENCE WITH DATA ANALYSIS AND PROVIDED VALUABLE INSIGHTS INTO SALES TRENDS. IT ALSO STRENGTHENED MY UNDERSTANDING OF SQL AND HOW TO USE IT EFFECTIVELY IN REAL-WORLD SCENARIOS."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8F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8295" y="6336447"/>
            <a:ext cx="4757062" cy="1897818"/>
          </a:xfrm>
          <a:custGeom>
            <a:avLst/>
            <a:gdLst/>
            <a:ahLst/>
            <a:cxnLst/>
            <a:rect r="r" b="b" t="t" l="l"/>
            <a:pathLst>
              <a:path h="1897818" w="4757062">
                <a:moveTo>
                  <a:pt x="0" y="0"/>
                </a:moveTo>
                <a:lnTo>
                  <a:pt x="4757062" y="0"/>
                </a:lnTo>
                <a:lnTo>
                  <a:pt x="4757062" y="1897818"/>
                </a:lnTo>
                <a:lnTo>
                  <a:pt x="0" y="1897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962" b="-209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65021" y="2719899"/>
            <a:ext cx="6356958" cy="1907087"/>
          </a:xfrm>
          <a:custGeom>
            <a:avLst/>
            <a:gdLst/>
            <a:ahLst/>
            <a:cxnLst/>
            <a:rect r="r" b="b" t="t" l="l"/>
            <a:pathLst>
              <a:path h="1907087" w="6356958">
                <a:moveTo>
                  <a:pt x="0" y="0"/>
                </a:moveTo>
                <a:lnTo>
                  <a:pt x="6356958" y="0"/>
                </a:lnTo>
                <a:lnTo>
                  <a:pt x="6356958" y="1907087"/>
                </a:lnTo>
                <a:lnTo>
                  <a:pt x="0" y="190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41771"/>
            <a:ext cx="10287000" cy="1050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3"/>
              </a:lnSpc>
              <a:spcBef>
                <a:spcPct val="0"/>
              </a:spcBef>
            </a:pPr>
            <a:r>
              <a:rPr lang="en-US" sz="4043">
                <a:solidFill>
                  <a:srgbClr val="000000"/>
                </a:solidFill>
                <a:latin typeface="Balmy"/>
                <a:ea typeface="Balmy"/>
                <a:cs typeface="Balmy"/>
                <a:sym typeface="Balmy"/>
              </a:rPr>
              <a:t># </a:t>
            </a:r>
            <a:r>
              <a:rPr lang="en-US" sz="4043">
                <a:solidFill>
                  <a:srgbClr val="000000"/>
                </a:solidFill>
                <a:latin typeface="Balmy"/>
                <a:ea typeface="Balmy"/>
                <a:cs typeface="Balmy"/>
                <a:sym typeface="Balmy"/>
              </a:rPr>
              <a:t>RETRIEVE THE TOTAL NUMBER OF ORDERS PLACED.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8F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2497" y="2277975"/>
            <a:ext cx="7242085" cy="3025980"/>
          </a:xfrm>
          <a:custGeom>
            <a:avLst/>
            <a:gdLst/>
            <a:ahLst/>
            <a:cxnLst/>
            <a:rect r="r" b="b" t="t" l="l"/>
            <a:pathLst>
              <a:path h="3025980" w="7242085">
                <a:moveTo>
                  <a:pt x="0" y="0"/>
                </a:moveTo>
                <a:lnTo>
                  <a:pt x="7242085" y="0"/>
                </a:lnTo>
                <a:lnTo>
                  <a:pt x="7242085" y="3025980"/>
                </a:lnTo>
                <a:lnTo>
                  <a:pt x="0" y="3025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44" r="-8281" b="-45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06397" y="6741794"/>
            <a:ext cx="4888327" cy="2075491"/>
          </a:xfrm>
          <a:custGeom>
            <a:avLst/>
            <a:gdLst/>
            <a:ahLst/>
            <a:cxnLst/>
            <a:rect r="r" b="b" t="t" l="l"/>
            <a:pathLst>
              <a:path h="2075491" w="4888327">
                <a:moveTo>
                  <a:pt x="0" y="0"/>
                </a:moveTo>
                <a:lnTo>
                  <a:pt x="4888327" y="0"/>
                </a:lnTo>
                <a:lnTo>
                  <a:pt x="4888327" y="2075491"/>
                </a:lnTo>
                <a:lnTo>
                  <a:pt x="0" y="2075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41771"/>
            <a:ext cx="10047080" cy="1050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3"/>
              </a:lnSpc>
              <a:spcBef>
                <a:spcPct val="0"/>
              </a:spcBef>
            </a:pPr>
            <a:r>
              <a:rPr lang="en-US" sz="4043">
                <a:solidFill>
                  <a:srgbClr val="000000"/>
                </a:solidFill>
                <a:latin typeface="Balmy"/>
                <a:ea typeface="Balmy"/>
                <a:cs typeface="Balmy"/>
                <a:sym typeface="Balmy"/>
              </a:rPr>
              <a:t>CALCULATE THE TOTAL REVENUE GENERATED FROM PIZZA SALES.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8F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5346" y="2444240"/>
            <a:ext cx="7522500" cy="2836793"/>
          </a:xfrm>
          <a:custGeom>
            <a:avLst/>
            <a:gdLst/>
            <a:ahLst/>
            <a:cxnLst/>
            <a:rect r="r" b="b" t="t" l="l"/>
            <a:pathLst>
              <a:path h="2836793" w="7522500">
                <a:moveTo>
                  <a:pt x="0" y="0"/>
                </a:moveTo>
                <a:lnTo>
                  <a:pt x="7522499" y="0"/>
                </a:lnTo>
                <a:lnTo>
                  <a:pt x="7522499" y="2836792"/>
                </a:lnTo>
                <a:lnTo>
                  <a:pt x="0" y="2836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67" r="0" b="-91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54720" y="7025256"/>
            <a:ext cx="5163751" cy="1638681"/>
          </a:xfrm>
          <a:custGeom>
            <a:avLst/>
            <a:gdLst/>
            <a:ahLst/>
            <a:cxnLst/>
            <a:rect r="r" b="b" t="t" l="l"/>
            <a:pathLst>
              <a:path h="1638681" w="5163751">
                <a:moveTo>
                  <a:pt x="0" y="0"/>
                </a:moveTo>
                <a:lnTo>
                  <a:pt x="5163751" y="0"/>
                </a:lnTo>
                <a:lnTo>
                  <a:pt x="5163751" y="1638681"/>
                </a:lnTo>
                <a:lnTo>
                  <a:pt x="0" y="1638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92992"/>
            <a:ext cx="10287000" cy="53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3"/>
              </a:lnSpc>
              <a:spcBef>
                <a:spcPct val="0"/>
              </a:spcBef>
            </a:pPr>
            <a:r>
              <a:rPr lang="en-US" sz="4043">
                <a:solidFill>
                  <a:srgbClr val="000000"/>
                </a:solidFill>
                <a:latin typeface="Balmy"/>
                <a:ea typeface="Balmy"/>
                <a:cs typeface="Balmy"/>
                <a:sym typeface="Balmy"/>
              </a:rPr>
              <a:t># </a:t>
            </a:r>
            <a:r>
              <a:rPr lang="en-US" sz="4043">
                <a:solidFill>
                  <a:srgbClr val="000000"/>
                </a:solidFill>
                <a:latin typeface="Balmy"/>
                <a:ea typeface="Balmy"/>
                <a:cs typeface="Balmy"/>
                <a:sym typeface="Balmy"/>
              </a:rPr>
              <a:t>IDENTIFY THE HIGHEST-PRICED PIZZA.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8F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5021" y="2528763"/>
            <a:ext cx="6356958" cy="2860631"/>
          </a:xfrm>
          <a:custGeom>
            <a:avLst/>
            <a:gdLst/>
            <a:ahLst/>
            <a:cxnLst/>
            <a:rect r="r" b="b" t="t" l="l"/>
            <a:pathLst>
              <a:path h="2860631" w="6356958">
                <a:moveTo>
                  <a:pt x="0" y="0"/>
                </a:moveTo>
                <a:lnTo>
                  <a:pt x="6356958" y="0"/>
                </a:lnTo>
                <a:lnTo>
                  <a:pt x="6356958" y="2860631"/>
                </a:lnTo>
                <a:lnTo>
                  <a:pt x="0" y="28606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51083" y="6326327"/>
            <a:ext cx="5079734" cy="3547418"/>
          </a:xfrm>
          <a:custGeom>
            <a:avLst/>
            <a:gdLst/>
            <a:ahLst/>
            <a:cxnLst/>
            <a:rect r="r" b="b" t="t" l="l"/>
            <a:pathLst>
              <a:path h="3547418" w="5079734">
                <a:moveTo>
                  <a:pt x="0" y="0"/>
                </a:moveTo>
                <a:lnTo>
                  <a:pt x="5079734" y="0"/>
                </a:lnTo>
                <a:lnTo>
                  <a:pt x="5079734" y="3547418"/>
                </a:lnTo>
                <a:lnTo>
                  <a:pt x="0" y="3547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41771"/>
            <a:ext cx="10287000" cy="1050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3"/>
              </a:lnSpc>
              <a:spcBef>
                <a:spcPct val="0"/>
              </a:spcBef>
            </a:pPr>
            <a:r>
              <a:rPr lang="en-US" sz="4043">
                <a:solidFill>
                  <a:srgbClr val="000000"/>
                </a:solidFill>
                <a:latin typeface="Balmy"/>
                <a:ea typeface="Balmy"/>
                <a:cs typeface="Balmy"/>
                <a:sym typeface="Balmy"/>
              </a:rPr>
              <a:t># </a:t>
            </a:r>
            <a:r>
              <a:rPr lang="en-US" sz="4043">
                <a:solidFill>
                  <a:srgbClr val="000000"/>
                </a:solidFill>
                <a:latin typeface="Balmy"/>
                <a:ea typeface="Balmy"/>
                <a:cs typeface="Balmy"/>
                <a:sym typeface="Balmy"/>
              </a:rPr>
              <a:t>IDENTIFY THE MOST COMMON PIZZA SIZE ORDERD.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8F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09824" y="2408945"/>
            <a:ext cx="6334036" cy="3083125"/>
          </a:xfrm>
          <a:custGeom>
            <a:avLst/>
            <a:gdLst/>
            <a:ahLst/>
            <a:cxnLst/>
            <a:rect r="r" b="b" t="t" l="l"/>
            <a:pathLst>
              <a:path h="3083125" w="6334036">
                <a:moveTo>
                  <a:pt x="0" y="0"/>
                </a:moveTo>
                <a:lnTo>
                  <a:pt x="6334037" y="0"/>
                </a:lnTo>
                <a:lnTo>
                  <a:pt x="6334037" y="3083125"/>
                </a:lnTo>
                <a:lnTo>
                  <a:pt x="0" y="308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6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01724" y="6538258"/>
            <a:ext cx="5150237" cy="2720042"/>
          </a:xfrm>
          <a:custGeom>
            <a:avLst/>
            <a:gdLst/>
            <a:ahLst/>
            <a:cxnLst/>
            <a:rect r="r" b="b" t="t" l="l"/>
            <a:pathLst>
              <a:path h="2720042" w="5150237">
                <a:moveTo>
                  <a:pt x="0" y="0"/>
                </a:moveTo>
                <a:lnTo>
                  <a:pt x="5150237" y="0"/>
                </a:lnTo>
                <a:lnTo>
                  <a:pt x="5150237" y="2720042"/>
                </a:lnTo>
                <a:lnTo>
                  <a:pt x="0" y="2720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4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12700"/>
            <a:ext cx="10287000" cy="1050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3"/>
              </a:lnSpc>
              <a:spcBef>
                <a:spcPct val="0"/>
              </a:spcBef>
            </a:pPr>
            <a:r>
              <a:rPr lang="en-US" sz="4043">
                <a:solidFill>
                  <a:srgbClr val="000000"/>
                </a:solidFill>
                <a:latin typeface="Balmy"/>
                <a:ea typeface="Balmy"/>
                <a:cs typeface="Balmy"/>
                <a:sym typeface="Balmy"/>
              </a:rPr>
              <a:t># </a:t>
            </a:r>
            <a:r>
              <a:rPr lang="en-US" sz="4043">
                <a:solidFill>
                  <a:srgbClr val="000000"/>
                </a:solidFill>
                <a:latin typeface="Balmy"/>
                <a:ea typeface="Balmy"/>
                <a:cs typeface="Balmy"/>
                <a:sym typeface="Balmy"/>
              </a:rPr>
              <a:t>LIST OF THE TOP 5 MOST ORDERED PIZZA TYPES ALONG WITH THEIR QUANTITIES.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8F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5021" y="2901174"/>
            <a:ext cx="6356958" cy="3202318"/>
          </a:xfrm>
          <a:custGeom>
            <a:avLst/>
            <a:gdLst/>
            <a:ahLst/>
            <a:cxnLst/>
            <a:rect r="r" b="b" t="t" l="l"/>
            <a:pathLst>
              <a:path h="3202318" w="6356958">
                <a:moveTo>
                  <a:pt x="0" y="0"/>
                </a:moveTo>
                <a:lnTo>
                  <a:pt x="6356958" y="0"/>
                </a:lnTo>
                <a:lnTo>
                  <a:pt x="6356958" y="3202317"/>
                </a:lnTo>
                <a:lnTo>
                  <a:pt x="0" y="3202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86606" y="6941691"/>
            <a:ext cx="4513789" cy="2814194"/>
          </a:xfrm>
          <a:custGeom>
            <a:avLst/>
            <a:gdLst/>
            <a:ahLst/>
            <a:cxnLst/>
            <a:rect r="r" b="b" t="t" l="l"/>
            <a:pathLst>
              <a:path h="2814194" w="4513789">
                <a:moveTo>
                  <a:pt x="0" y="0"/>
                </a:moveTo>
                <a:lnTo>
                  <a:pt x="4513788" y="0"/>
                </a:lnTo>
                <a:lnTo>
                  <a:pt x="4513788" y="2814194"/>
                </a:lnTo>
                <a:lnTo>
                  <a:pt x="0" y="281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675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94763"/>
            <a:ext cx="10287000" cy="156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3"/>
              </a:lnSpc>
              <a:spcBef>
                <a:spcPct val="0"/>
              </a:spcBef>
            </a:pPr>
            <a:r>
              <a:rPr lang="en-US" sz="4043">
                <a:solidFill>
                  <a:srgbClr val="000000"/>
                </a:solidFill>
                <a:latin typeface="Balmy"/>
                <a:ea typeface="Balmy"/>
                <a:cs typeface="Balmy"/>
                <a:sym typeface="Balmy"/>
              </a:rPr>
              <a:t># </a:t>
            </a:r>
            <a:r>
              <a:rPr lang="en-US" sz="4043">
                <a:solidFill>
                  <a:srgbClr val="000000"/>
                </a:solidFill>
                <a:latin typeface="Balmy"/>
                <a:ea typeface="Balmy"/>
                <a:cs typeface="Balmy"/>
                <a:sym typeface="Balmy"/>
              </a:rPr>
              <a:t>JOIN THE NECESSARY TABLE TO FIND THE TOTAL QUANTITY OF EACH PIZZA CATEGORY ORDERED.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8F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27357" y="4268497"/>
            <a:ext cx="2494753" cy="5549825"/>
          </a:xfrm>
          <a:custGeom>
            <a:avLst/>
            <a:gdLst/>
            <a:ahLst/>
            <a:cxnLst/>
            <a:rect r="r" b="b" t="t" l="l"/>
            <a:pathLst>
              <a:path h="5549825" w="2494753">
                <a:moveTo>
                  <a:pt x="0" y="0"/>
                </a:moveTo>
                <a:lnTo>
                  <a:pt x="2494753" y="0"/>
                </a:lnTo>
                <a:lnTo>
                  <a:pt x="2494753" y="5549825"/>
                </a:lnTo>
                <a:lnTo>
                  <a:pt x="0" y="554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65021" y="2175274"/>
            <a:ext cx="6356958" cy="1509778"/>
          </a:xfrm>
          <a:custGeom>
            <a:avLst/>
            <a:gdLst/>
            <a:ahLst/>
            <a:cxnLst/>
            <a:rect r="r" b="b" t="t" l="l"/>
            <a:pathLst>
              <a:path h="1509778" w="6356958">
                <a:moveTo>
                  <a:pt x="0" y="0"/>
                </a:moveTo>
                <a:lnTo>
                  <a:pt x="6356958" y="0"/>
                </a:lnTo>
                <a:lnTo>
                  <a:pt x="6356958" y="1509778"/>
                </a:lnTo>
                <a:lnTo>
                  <a:pt x="0" y="1509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41771"/>
            <a:ext cx="10149468" cy="1050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3"/>
              </a:lnSpc>
              <a:spcBef>
                <a:spcPct val="0"/>
              </a:spcBef>
            </a:pPr>
            <a:r>
              <a:rPr lang="en-US" sz="4043">
                <a:solidFill>
                  <a:srgbClr val="000000"/>
                </a:solidFill>
                <a:latin typeface="Balmy"/>
                <a:ea typeface="Balmy"/>
                <a:cs typeface="Balmy"/>
                <a:sym typeface="Balmy"/>
              </a:rPr>
              <a:t> # DETERMINE THE DISTRIBUTION OF ORDERS BY HOUR OF THE DAY.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DAGnVnKfyYU</dc:identifier>
  <dcterms:modified xsi:type="dcterms:W3CDTF">2011-08-01T06:04:30Z</dcterms:modified>
  <cp:revision>1</cp:revision>
  <dc:title>Dark Green Modern Pizza Promo Instagram Post</dc:title>
</cp:coreProperties>
</file>